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632" y="1293019"/>
            <a:ext cx="8095536" cy="396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0"/>
              </a:lnSpc>
              <a:buNone/>
            </a:pPr>
            <a:r>
              <a:rPr lang="en-US" sz="8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 Techniques</a:t>
            </a:r>
            <a:endParaRPr lang="en-US" sz="8300" dirty="0"/>
          </a:p>
        </p:txBody>
      </p:sp>
      <p:sp>
        <p:nvSpPr>
          <p:cNvPr id="4" name="Text 1"/>
          <p:cNvSpPr/>
          <p:nvPr/>
        </p:nvSpPr>
        <p:spPr>
          <a:xfrm>
            <a:off x="6010632" y="5482828"/>
            <a:ext cx="696015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 Database Design (PostgreSQL)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6010632" y="6148030"/>
            <a:ext cx="6162556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Database Structuring for Data Integrity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10632" y="6637020"/>
            <a:ext cx="809553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 Hamim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518517"/>
            <a:ext cx="11073646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and Practical Considerations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8416" y="1448038"/>
            <a:ext cx="133135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Normalization offers significant long-term benefits, but there are scenarios where strict adherence can be detrimental.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03770" y="1960602"/>
            <a:ext cx="22860" cy="3501628"/>
          </a:xfrm>
          <a:prstGeom prst="roundRect">
            <a:avLst>
              <a:gd name="adj" fmla="val 123444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6562070" y="2160746"/>
            <a:ext cx="564356" cy="22860"/>
          </a:xfrm>
          <a:prstGeom prst="roundRect">
            <a:avLst>
              <a:gd name="adj" fmla="val 123444"/>
            </a:avLst>
          </a:prstGeom>
          <a:solidFill>
            <a:srgbClr val="49606E"/>
          </a:solidFill>
          <a:ln/>
        </p:spPr>
      </p:sp>
      <p:sp>
        <p:nvSpPr>
          <p:cNvPr id="6" name="Shape 4"/>
          <p:cNvSpPr/>
          <p:nvPr/>
        </p:nvSpPr>
        <p:spPr>
          <a:xfrm>
            <a:off x="7103566" y="1960602"/>
            <a:ext cx="423267" cy="42326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182386" y="2006203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3333036" y="2025253"/>
            <a:ext cx="304157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 Benefits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658416" y="2414707"/>
            <a:ext cx="57161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Storage Space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58416" y="2781538"/>
            <a:ext cx="57161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Improves Data Integrity and Consistency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58416" y="3148370"/>
            <a:ext cx="571619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Facilitates Future Database Modifications and Scaling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03974" y="3289459"/>
            <a:ext cx="564356" cy="22860"/>
          </a:xfrm>
          <a:prstGeom prst="roundRect">
            <a:avLst>
              <a:gd name="adj" fmla="val 123444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7103566" y="3089315"/>
            <a:ext cx="423267" cy="42326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7182386" y="3134916"/>
            <a:ext cx="26550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8255794" y="3153966"/>
            <a:ext cx="282130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When to Denormalize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8255794" y="3543419"/>
            <a:ext cx="5716191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 situations like data warehousing or reporting systems, denormalization might be used to improve read performance by minimizing joins.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255794" y="4559260"/>
            <a:ext cx="5716191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PostgreSQL features like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Indexing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Materialized Views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can also help mitigate performance issues without compromising normalization integrity.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40594" y="5955983"/>
            <a:ext cx="13031391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“Normalization is not just theory — it’s the foundation of clean database design.”</a:t>
            </a:r>
            <a:endParaRPr lang="en-US" sz="2750" dirty="0"/>
          </a:p>
        </p:txBody>
      </p:sp>
      <p:sp>
        <p:nvSpPr>
          <p:cNvPr id="19" name="Shape 17"/>
          <p:cNvSpPr/>
          <p:nvPr/>
        </p:nvSpPr>
        <p:spPr>
          <a:xfrm>
            <a:off x="658416" y="5673804"/>
            <a:ext cx="22860" cy="1449467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0" name="Text 18"/>
          <p:cNvSpPr/>
          <p:nvPr/>
        </p:nvSpPr>
        <p:spPr>
          <a:xfrm>
            <a:off x="658416" y="7334845"/>
            <a:ext cx="13313569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attention!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0088"/>
            <a:ext cx="113635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Database Normalization?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78462"/>
            <a:ext cx="6862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Normalization is the process of structuring a relational database in accordance with a series of so-called "normal forms" to reduce data redundancy and improve data integrity.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42918"/>
            <a:ext cx="68624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systematic approach ensures that data dependencies are sensible and logically stored.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378166"/>
            <a:ext cx="6862405" cy="1783199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39" y="4742140"/>
            <a:ext cx="299204" cy="2393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15559" y="4677251"/>
            <a:ext cx="584525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PostgreSQL, as a robust object-relational database system, thrives on well-normalized schema designs for optimal performance and reliability.</a:t>
            </a:r>
            <a:endParaRPr lang="en-US" sz="1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632" y="2032278"/>
            <a:ext cx="718066" cy="7180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91632" y="3049548"/>
            <a:ext cx="36531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Minimize Redundancy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291632" y="3640812"/>
            <a:ext cx="55085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Avoid storing the same piece of information multiple times across the database.</a:t>
            </a:r>
            <a:endParaRPr lang="en-US" sz="1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632" y="4885611"/>
            <a:ext cx="718066" cy="7180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91632" y="5902881"/>
            <a:ext cx="29720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 Integrity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8291632" y="6494145"/>
            <a:ext cx="550854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consistency and accuracy of data, minimizing the risk of anomalies.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0432"/>
            <a:ext cx="10115074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Objectives of Normalization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4143" y="1679138"/>
            <a:ext cx="131021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Structuring a database is a strategic task aimed at making the system stable, scalable, and manageable.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1091565" y="2819876"/>
            <a:ext cx="6114336" cy="218242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5" name="Shape 3"/>
          <p:cNvSpPr/>
          <p:nvPr/>
        </p:nvSpPr>
        <p:spPr>
          <a:xfrm>
            <a:off x="764143" y="2601456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30475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854" y="2724329"/>
            <a:ext cx="327422" cy="4093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2385" y="3474720"/>
            <a:ext cx="406491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Eliminate Data Duplication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82385" y="3926800"/>
            <a:ext cx="600539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Prevent duplicate entries, saving storage space and ensuring a single source of truth.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51683" y="2492454"/>
            <a:ext cx="6114455" cy="218242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0" name="Shape 7"/>
          <p:cNvSpPr/>
          <p:nvPr/>
        </p:nvSpPr>
        <p:spPr>
          <a:xfrm>
            <a:off x="7424261" y="2274034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30475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972" y="2396907"/>
            <a:ext cx="327422" cy="4093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2503" y="3147298"/>
            <a:ext cx="44766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Ensure Logical Dependencies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42503" y="3599378"/>
            <a:ext cx="600551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Make sure that attributes only depend on the primary key, or other keys where appropriate.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1091565" y="5607725"/>
            <a:ext cx="6114336" cy="218242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5" name="Shape 11"/>
          <p:cNvSpPr/>
          <p:nvPr/>
        </p:nvSpPr>
        <p:spPr>
          <a:xfrm>
            <a:off x="764143" y="5389305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30475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54" y="5512177"/>
            <a:ext cx="327422" cy="4093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385" y="6262568"/>
            <a:ext cx="45194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Simplify Queries and Updates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2385" y="6714649"/>
            <a:ext cx="600539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clean structure leads to simpler SQL queries and faster update operations.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751683" y="5280303"/>
            <a:ext cx="6114455" cy="218242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20" name="Shape 15"/>
          <p:cNvSpPr/>
          <p:nvPr/>
        </p:nvSpPr>
        <p:spPr>
          <a:xfrm>
            <a:off x="7424261" y="5061883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30475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72" y="5184755"/>
            <a:ext cx="327422" cy="4093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2503" y="5935147"/>
            <a:ext cx="494049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 Database Performance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42503" y="6387227"/>
            <a:ext cx="6005513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the need for complex joins and excessive I/O operations, making PostgreSQL faster.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391" y="687943"/>
            <a:ext cx="12184023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Problem: Data Redundancy and Anomalies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51391" y="1607463"/>
            <a:ext cx="1332761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unnormalized table often leads to repetition and logical inconsistencies when modifying data.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1391" y="2300526"/>
            <a:ext cx="445460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Unnormalized Example Table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51391" y="2814995"/>
            <a:ext cx="781490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Imagine a table storing student enrollment where department information is repeated for every student in that department.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1391" y="3619619"/>
            <a:ext cx="7814905" cy="2159318"/>
          </a:xfrm>
          <a:prstGeom prst="roundRect">
            <a:avLst>
              <a:gd name="adj" fmla="val 12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59011" y="3627239"/>
            <a:ext cx="7799665" cy="5360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45225" y="3746421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Student Name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2798921" y="3746421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4748808" y="3746421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Dept ID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698694" y="3746421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Dept Head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9011" y="4163258"/>
            <a:ext cx="7799665" cy="536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45225" y="4282440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Alice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2798921" y="4282440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Math 101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748808" y="4282440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D01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98694" y="4282440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Dr. Smith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59011" y="4699278"/>
            <a:ext cx="7799665" cy="5360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45225" y="4818459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Alice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2798921" y="4818459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CS 202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4748808" y="4818459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D01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698694" y="4818459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Dr. Smith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59011" y="5235297"/>
            <a:ext cx="7799665" cy="536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45225" y="5354479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Betty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2798921" y="5354479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Art 300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4748808" y="5354479"/>
            <a:ext cx="157007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D02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6698694" y="5354479"/>
            <a:ext cx="157388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Ms. Jones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51391" y="5988248"/>
            <a:ext cx="78149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repetition introduces three types of anomalies: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651391" y="6453307"/>
            <a:ext cx="78149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Update Anomaly: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If 'Dr. Smith' changes, we must update multiple rows.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651391" y="6816090"/>
            <a:ext cx="78149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Insertion Anomaly: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We cannot add a new Department Head until a student enrolls.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651391" y="7178873"/>
            <a:ext cx="781490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Deletion Anomaly: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If we delete Betty, we lose the information about Dept D02.</a:t>
            </a:r>
            <a:endParaRPr lang="en-US" sz="1450" dirty="0"/>
          </a:p>
        </p:txBody>
      </p:sp>
      <p:pic>
        <p:nvPicPr>
          <p:cNvPr id="3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021" y="2323743"/>
            <a:ext cx="4159687" cy="4159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471" y="872609"/>
            <a:ext cx="12999601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Functional Dependencies (FD)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2471" y="1892618"/>
            <a:ext cx="13185458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Functional Dependency (FD) is the key concept underlying normalization. It describes the relationship between attributes.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32034" y="2764631"/>
            <a:ext cx="2914531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Definition: </a:t>
            </a:r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 → Y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032034" y="3438525"/>
            <a:ext cx="12875895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Attribute X determines attribute Y if, for any valid database state, every X value is associated with exactly one Y value.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2471" y="2455069"/>
            <a:ext cx="22860" cy="1545908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5"/>
          <p:cNvSpPr/>
          <p:nvPr/>
        </p:nvSpPr>
        <p:spPr>
          <a:xfrm>
            <a:off x="722471" y="4233148"/>
            <a:ext cx="6489502" cy="2627352"/>
          </a:xfrm>
          <a:prstGeom prst="roundRect">
            <a:avLst>
              <a:gd name="adj" fmla="val 117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5331" y="4256008"/>
            <a:ext cx="6443782" cy="619244"/>
          </a:xfrm>
          <a:prstGeom prst="roundRect">
            <a:avLst>
              <a:gd name="adj" fmla="val 571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3812381" y="4372094"/>
            <a:ext cx="30956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51667" y="5081588"/>
            <a:ext cx="242875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Simple Example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51667" y="5509022"/>
            <a:ext cx="6031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student_id → student_name, address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51667" y="5970746"/>
            <a:ext cx="6031111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student ID uniquely identifies the student's name and address.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18308" y="4233148"/>
            <a:ext cx="6489621" cy="2627352"/>
          </a:xfrm>
          <a:prstGeom prst="roundRect">
            <a:avLst>
              <a:gd name="adj" fmla="val 117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41168" y="4256008"/>
            <a:ext cx="6443901" cy="619244"/>
          </a:xfrm>
          <a:prstGeom prst="roundRect">
            <a:avLst>
              <a:gd name="adj" fmla="val 571"/>
            </a:avLst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10508337" y="4372094"/>
            <a:ext cx="309562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647503" y="5081588"/>
            <a:ext cx="2897505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Composite Example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647503" y="5509022"/>
            <a:ext cx="603123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(order_id, product_id) → quantity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47503" y="5970746"/>
            <a:ext cx="6031230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combination of order ID and product ID uniquely determines the quantity ordered.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2471" y="7092672"/>
            <a:ext cx="1318545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Identifying the correct functional dependencies is the crucial first step in moving tables to higher normal forms.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523" y="850583"/>
            <a:ext cx="13024128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Normal Forms: A Progression of Clarity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6523" y="1918573"/>
            <a:ext cx="13117354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Normalization involves progressing through a set of rules (Normal Forms) where each form eliminates more dependency problems than the last.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23" y="2507456"/>
            <a:ext cx="6558677" cy="8645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2622" y="3588068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1NF: Atomicity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2622" y="4035623"/>
            <a:ext cx="612648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Eliminate repeating groups and ensure atomic (single) values in each cell.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07456"/>
            <a:ext cx="6558677" cy="8645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298" y="3588068"/>
            <a:ext cx="325076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2NF: Full Dependency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31298" y="4035623"/>
            <a:ext cx="612648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Must be 1NF + eliminate partial dependencies on a composite primary key.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3" y="4943237"/>
            <a:ext cx="6558677" cy="8645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622" y="6023848"/>
            <a:ext cx="2965728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3NF: No Transitivity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72622" y="6471404"/>
            <a:ext cx="612648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Must be 2NF + eliminate transitive dependencies (non-key attributes depending on other non-key attributes).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943237"/>
            <a:ext cx="6558677" cy="8645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1298" y="6023848"/>
            <a:ext cx="3687485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BCNF: Stronger Key Rule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31298" y="6471404"/>
            <a:ext cx="612648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Boyce–Codd Normal Form: Every determinant must be a candidate key.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361" y="474821"/>
            <a:ext cx="5650111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First Normal Form (1NF)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04361" y="1241703"/>
            <a:ext cx="6625947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Achieving Atomicity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604361" y="2374225"/>
            <a:ext cx="6500217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Rule: Each cell must contain a single, atomic value, and there should be no repeating columns.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04361" y="3461266"/>
            <a:ext cx="6500217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main violation of 1NF is having multiple values stored in one column, such as a comma-separated list of courses.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4361" y="4169331"/>
            <a:ext cx="650021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Before (Violation):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One row for John lists three courses: "DB, Java, Web".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4361" y="4506039"/>
            <a:ext cx="650021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After (1NF Compliant):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Multiple rows are used to represent the relationship.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3442" y="2374225"/>
            <a:ext cx="3862149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PostgreSQL 1NF Table Structure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33442" y="2822377"/>
            <a:ext cx="6500217" cy="2193250"/>
          </a:xfrm>
          <a:prstGeom prst="roundRect">
            <a:avLst>
              <a:gd name="adj" fmla="val 1181"/>
            </a:avLst>
          </a:prstGeom>
          <a:solidFill>
            <a:srgbClr val="1E3543"/>
          </a:solidFill>
          <a:ln/>
        </p:spPr>
      </p:sp>
      <p:sp>
        <p:nvSpPr>
          <p:cNvPr id="10" name="Shape 8"/>
          <p:cNvSpPr/>
          <p:nvPr/>
        </p:nvSpPr>
        <p:spPr>
          <a:xfrm>
            <a:off x="7524869" y="2822377"/>
            <a:ext cx="6517362" cy="2193250"/>
          </a:xfrm>
          <a:prstGeom prst="roundRect">
            <a:avLst>
              <a:gd name="adj" fmla="val 1181"/>
            </a:avLst>
          </a:prstGeom>
          <a:solidFill>
            <a:srgbClr val="1E3543"/>
          </a:solidFill>
          <a:ln/>
        </p:spPr>
      </p:sp>
      <p:sp>
        <p:nvSpPr>
          <p:cNvPr id="11" name="Text 9"/>
          <p:cNvSpPr/>
          <p:nvPr/>
        </p:nvSpPr>
        <p:spPr>
          <a:xfrm>
            <a:off x="7697510" y="2951798"/>
            <a:ext cx="6172081" cy="193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student_courses (  student_id INT,  course TEXT,  -- Primary key is composite (student_id, course)  PRIMARY KEY (student_id, course) );</a:t>
            </a:r>
            <a:endParaRPr lang="en-US" sz="13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3742" y="5516999"/>
            <a:ext cx="2072402" cy="2072402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56" y="5516999"/>
            <a:ext cx="2072402" cy="20724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522" y="502563"/>
            <a:ext cx="6012894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Second Normal Form (2NF)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58522" y="1211223"/>
            <a:ext cx="8026956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Eliminating Partial Dependencies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558522" y="2905482"/>
            <a:ext cx="3818811" cy="1126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Rule: Must be in 1NF, and all non-key attributes must be fully dependent on the composite primary key.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58522" y="4191357"/>
            <a:ext cx="381881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partial dependency occurs when a non-key attribute depends on only part of a composite key.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58522" y="4845487"/>
            <a:ext cx="3818811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fix this, we split the original table into two separate tables, ensuring non-key attributes only rely on their full key.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774287" y="2905482"/>
            <a:ext cx="276725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Example: Splitting Tables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774287" y="3299698"/>
            <a:ext cx="3818811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Instead of one large table, we now have: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774287" y="3734395"/>
            <a:ext cx="3818811" cy="3813096"/>
          </a:xfrm>
          <a:prstGeom prst="roundRect">
            <a:avLst>
              <a:gd name="adj" fmla="val 628"/>
            </a:avLst>
          </a:prstGeom>
          <a:solidFill>
            <a:srgbClr val="1E3543"/>
          </a:solidFill>
          <a:ln/>
        </p:spPr>
      </p:sp>
      <p:sp>
        <p:nvSpPr>
          <p:cNvPr id="11" name="Shape 8"/>
          <p:cNvSpPr/>
          <p:nvPr/>
        </p:nvSpPr>
        <p:spPr>
          <a:xfrm>
            <a:off x="4766310" y="3734395"/>
            <a:ext cx="3834765" cy="3813096"/>
          </a:xfrm>
          <a:prstGeom prst="roundRect">
            <a:avLst>
              <a:gd name="adj" fmla="val 628"/>
            </a:avLst>
          </a:prstGeom>
          <a:solidFill>
            <a:srgbClr val="1E3543"/>
          </a:solidFill>
          <a:ln/>
        </p:spPr>
      </p:sp>
      <p:sp>
        <p:nvSpPr>
          <p:cNvPr id="12" name="Text 9"/>
          <p:cNvSpPr/>
          <p:nvPr/>
        </p:nvSpPr>
        <p:spPr>
          <a:xfrm>
            <a:off x="4925854" y="3854053"/>
            <a:ext cx="3515678" cy="357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-- 1. Table for Student InformationCREATE TABLE students ( student_id SERIAL PRIMARY KEY, student_name TEXT);-- 2. Table for Enrollment/RelationshipCREATE TABLE enrollments ( student_id INT REFERENCES students(student_id), course_id INT REFERENCES courses(course_id), PRIMARY KEY (student_id, course_id));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997" y="556855"/>
            <a:ext cx="7688342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Third Normal Form (3NF) and BCNF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48997" y="1331952"/>
            <a:ext cx="1353240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These forms address dependencies between non-key attributes, further refining the database structure.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759387"/>
            <a:ext cx="22860" cy="5913239"/>
          </a:xfrm>
          <a:prstGeom prst="roundRect">
            <a:avLst>
              <a:gd name="adj" fmla="val 102940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526137" y="1759387"/>
            <a:ext cx="6766203" cy="1899404"/>
          </a:xfrm>
          <a:prstGeom prst="roundRect">
            <a:avLst>
              <a:gd name="adj" fmla="val 1239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1720334" y="1916192"/>
            <a:ext cx="541520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3NF: Eliminating Transitive Dependencies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82943" y="2287072"/>
            <a:ext cx="645259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Rule: Must be in 2NF, and no non-key attribute is dependent on another non-key attribute.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82943" y="2632115"/>
            <a:ext cx="64525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 Example: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student_id → department_id → department_name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82943" y="2984778"/>
            <a:ext cx="645259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non-key attribute (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department_name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 depends transitively on the primary key (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student_id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). The fix is to separate the transitive dependency into a dedicated </a:t>
            </a:r>
            <a:pPr algn="r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Departments</a:t>
            </a:r>
            <a:pPr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table.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7338060" y="3972520"/>
            <a:ext cx="6766203" cy="37001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494865" y="4129326"/>
            <a:ext cx="429196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BCNF: Boyce-Codd Normal Form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494865" y="4500205"/>
            <a:ext cx="6452592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Rule: Every determinant (attribute or set of attributes that determines others) must be a candidate key.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494865" y="5096232"/>
            <a:ext cx="6452592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BCNF is a slightly stricter version of 3NF, mainly relevant when a table has multiple overlapping candidate keys. Achieving 3NF usually means you are very close to BCNF.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7494865" y="5774650"/>
            <a:ext cx="6452592" cy="1741170"/>
          </a:xfrm>
          <a:prstGeom prst="roundRect">
            <a:avLst>
              <a:gd name="adj" fmla="val 1352"/>
            </a:avLst>
          </a:prstGeom>
          <a:solidFill>
            <a:srgbClr val="1E3543"/>
          </a:solidFill>
          <a:ln/>
        </p:spPr>
      </p:sp>
      <p:sp>
        <p:nvSpPr>
          <p:cNvPr id="15" name="Shape 13"/>
          <p:cNvSpPr/>
          <p:nvPr/>
        </p:nvSpPr>
        <p:spPr>
          <a:xfrm>
            <a:off x="7487126" y="5774650"/>
            <a:ext cx="6468070" cy="1741170"/>
          </a:xfrm>
          <a:prstGeom prst="roundRect">
            <a:avLst>
              <a:gd name="adj" fmla="val 1352"/>
            </a:avLst>
          </a:prstGeom>
          <a:solidFill>
            <a:srgbClr val="1E3543"/>
          </a:solidFill>
          <a:ln/>
        </p:spPr>
      </p:sp>
      <p:sp>
        <p:nvSpPr>
          <p:cNvPr id="16" name="Text 14"/>
          <p:cNvSpPr/>
          <p:nvPr/>
        </p:nvSpPr>
        <p:spPr>
          <a:xfrm>
            <a:off x="7643932" y="5892284"/>
            <a:ext cx="6154460" cy="1505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Separate Department Data for 3NFCREATE TABLE departments ( dept_id CHAR(3) PRIMARY KEY, dept_name TEXT);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2025-10-08T04:42:08Z</dcterms:created>
  <dcterms:modified xsi:type="dcterms:W3CDTF">2025-10-08T04:42:08Z</dcterms:modified>
</cp:coreProperties>
</file>